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589" r:id="rId3"/>
    <p:sldId id="590" r:id="rId4"/>
    <p:sldId id="599" r:id="rId5"/>
    <p:sldId id="602" r:id="rId6"/>
    <p:sldId id="592" r:id="rId7"/>
    <p:sldId id="593" r:id="rId8"/>
    <p:sldId id="600" r:id="rId9"/>
    <p:sldId id="594" r:id="rId10"/>
    <p:sldId id="597" r:id="rId11"/>
    <p:sldId id="587" r:id="rId12"/>
    <p:sldId id="563" r:id="rId13"/>
    <p:sldId id="60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466A"/>
    <a:srgbClr val="000000"/>
    <a:srgbClr val="F4F5F4"/>
    <a:srgbClr val="FFFFFF"/>
    <a:srgbClr val="C4D600"/>
    <a:srgbClr val="FFA814"/>
    <a:srgbClr val="DD017F"/>
    <a:srgbClr val="FBD922"/>
    <a:srgbClr val="ED933B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6" autoAdjust="0"/>
    <p:restoredTop sz="84047" autoAdjust="0"/>
  </p:normalViewPr>
  <p:slideViewPr>
    <p:cSldViewPr snapToGrid="0">
      <p:cViewPr varScale="1">
        <p:scale>
          <a:sx n="97" d="100"/>
          <a:sy n="97" d="100"/>
        </p:scale>
        <p:origin x="728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DD858A-860F-4682-A41A-13A60EB32FED}" type="datetimeFigureOut">
              <a:rPr lang="en-GB" smtClean="0"/>
              <a:t>07/07/2016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07ADA1-406A-4F45-AEBD-E9A62E29DE9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14698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B8AAFA-D739-443B-A85C-C3C3DDDA7282}" type="datetimeFigureOut">
              <a:rPr lang="en-GB" smtClean="0"/>
              <a:t>07/07/2016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5DAE93-C794-48CD-B6CC-38A48FC1C7F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3563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DAE93-C794-48CD-B6CC-38A48FC1C7FC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2873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Re-usable, decoupled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DAE93-C794-48CD-B6CC-38A48FC1C7FC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883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can be used</a:t>
            </a:r>
            <a:r>
              <a:rPr lang="en-US" baseline="0" dirty="0" smtClean="0"/>
              <a:t> from all modern programming languages, </a:t>
            </a:r>
            <a:r>
              <a:rPr lang="en-US" baseline="0" dirty="0" err="1" smtClean="0"/>
              <a:t>eg</a:t>
            </a:r>
            <a:r>
              <a:rPr lang="en-US" baseline="0" dirty="0" smtClean="0"/>
              <a:t>. Python, Java </a:t>
            </a:r>
            <a:r>
              <a:rPr lang="en-US" baseline="0" dirty="0" err="1" smtClean="0"/>
              <a:t>etc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DAE93-C794-48CD-B6CC-38A48FC1C7FC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050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1" y="1294726"/>
            <a:ext cx="9144000" cy="4207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443036"/>
            <a:ext cx="8803634" cy="404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48272" y="188641"/>
            <a:ext cx="6116216" cy="864095"/>
          </a:xfrm>
        </p:spPr>
        <p:txBody>
          <a:bodyPr>
            <a:normAutofit/>
          </a:bodyPr>
          <a:lstStyle>
            <a:lvl1pPr algn="r"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522898"/>
            <a:ext cx="6400800" cy="114646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30888" y="112474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7046FF82-69E5-457D-B43F-8E0B1977DA71}" type="datetimeFigureOut">
              <a:rPr lang="en-GB" smtClean="0"/>
              <a:pPr/>
              <a:t>07/07/2016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083065" y="1367554"/>
            <a:ext cx="0" cy="414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6132414" y="1366205"/>
            <a:ext cx="0" cy="414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V="1">
            <a:off x="105197" y="3479575"/>
            <a:ext cx="88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77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46FF82-69E5-457D-B43F-8E0B1977DA71}" type="datetimeFigureOut">
              <a:rPr lang="en-GB" smtClean="0"/>
              <a:t>07/07/2016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6DE78F-E5E8-4CF7-ACBA-5E38F8DD6D2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447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46FF82-69E5-457D-B43F-8E0B1977DA71}" type="datetimeFigureOut">
              <a:rPr lang="en-GB" smtClean="0"/>
              <a:t>07/07/2016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6DE78F-E5E8-4CF7-ACBA-5E38F8DD6D2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3636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5631256"/>
            <a:ext cx="9144000" cy="385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46FF82-69E5-457D-B43F-8E0B1977DA71}" type="datetimeFigureOut">
              <a:rPr lang="en-GB" smtClean="0"/>
              <a:t>07/07/2016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6DE78F-E5E8-4CF7-ACBA-5E38F8DD6D2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3775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46FF82-69E5-457D-B43F-8E0B1977DA71}" type="datetimeFigureOut">
              <a:rPr lang="en-GB" smtClean="0"/>
              <a:t>07/07/2016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6DE78F-E5E8-4CF7-ACBA-5E38F8DD6D2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6867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46FF82-69E5-457D-B43F-8E0B1977DA71}" type="datetimeFigureOut">
              <a:rPr lang="en-GB" smtClean="0"/>
              <a:t>07/07/2016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6DE78F-E5E8-4CF7-ACBA-5E38F8DD6D2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7973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46FF82-69E5-457D-B43F-8E0B1977DA71}" type="datetimeFigureOut">
              <a:rPr lang="en-GB" smtClean="0"/>
              <a:t>07/07/2016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6DE78F-E5E8-4CF7-ACBA-5E38F8DD6D2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3359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46FF82-69E5-457D-B43F-8E0B1977DA71}" type="datetimeFigureOut">
              <a:rPr lang="en-GB" smtClean="0"/>
              <a:t>07/07/2016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6DE78F-E5E8-4CF7-ACBA-5E38F8DD6D2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9976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46FF82-69E5-457D-B43F-8E0B1977DA71}" type="datetimeFigureOut">
              <a:rPr lang="en-GB" smtClean="0"/>
              <a:t>07/07/2016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6DE78F-E5E8-4CF7-ACBA-5E38F8DD6D2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7600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46FF82-69E5-457D-B43F-8E0B1977DA71}" type="datetimeFigureOut">
              <a:rPr lang="en-GB" smtClean="0"/>
              <a:t>07/07/2016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6DE78F-E5E8-4CF7-ACBA-5E38F8DD6D2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8140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46FF82-69E5-457D-B43F-8E0B1977DA71}" type="datetimeFigureOut">
              <a:rPr lang="en-GB" smtClean="0"/>
              <a:t>07/07/2016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6DE78F-E5E8-4CF7-ACBA-5E38F8DD6D2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7808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2840" y="620688"/>
            <a:ext cx="84456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5631256"/>
            <a:ext cx="9144000" cy="385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840" y="1946251"/>
            <a:ext cx="8445624" cy="3714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7096714" y="6034509"/>
            <a:ext cx="1966365" cy="487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6611704" y="6214404"/>
            <a:ext cx="25322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smtClean="0"/>
              <a:t>msellors@mango-solutions.com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863412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2837"/>
            <a:ext cx="6678488" cy="1047111"/>
          </a:xfrm>
        </p:spPr>
        <p:txBody>
          <a:bodyPr>
            <a:noAutofit/>
          </a:bodyPr>
          <a:lstStyle/>
          <a:p>
            <a:r>
              <a:rPr lang="en-GB" sz="4400" dirty="0" smtClean="0"/>
              <a:t>R as a Service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>11</a:t>
            </a:r>
            <a:r>
              <a:rPr lang="en-GB" sz="2800" baseline="30000" dirty="0" smtClean="0"/>
              <a:t>th</a:t>
            </a:r>
            <a:r>
              <a:rPr lang="en-GB" sz="2800" dirty="0" smtClean="0"/>
              <a:t> July 2016</a:t>
            </a:r>
            <a:endParaRPr lang="en-GB" sz="2000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415" y="5569159"/>
            <a:ext cx="8743949" cy="1146462"/>
          </a:xfrm>
        </p:spPr>
        <p:txBody>
          <a:bodyPr anchor="t">
            <a:normAutofit/>
          </a:bodyPr>
          <a:lstStyle/>
          <a:p>
            <a:pPr algn="l"/>
            <a:r>
              <a:rPr lang="en-GB" sz="1800" b="1" dirty="0" smtClean="0"/>
              <a:t>Mark Sellors</a:t>
            </a:r>
          </a:p>
          <a:p>
            <a:pPr algn="l"/>
            <a:r>
              <a:rPr lang="en-GB" sz="1800" dirty="0" smtClean="0"/>
              <a:t>Head of Mango Data Labs</a:t>
            </a:r>
          </a:p>
          <a:p>
            <a:pPr algn="l"/>
            <a:r>
              <a:rPr lang="en-GB" sz="1800" dirty="0" err="1" smtClean="0"/>
              <a:t>msellors@mango-solutions.com</a:t>
            </a:r>
            <a:endParaRPr lang="en-GB" sz="1800" dirty="0" smtClean="0"/>
          </a:p>
        </p:txBody>
      </p:sp>
    </p:spTree>
    <p:extLst>
      <p:ext uri="{BB962C8B-B14F-4D97-AF65-F5344CB8AC3E}">
        <p14:creationId xmlns:p14="http://schemas.microsoft.com/office/powerpoint/2010/main" val="282718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an API in 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RServe</a:t>
            </a:r>
            <a:endParaRPr lang="en-US" dirty="0" smtClean="0"/>
          </a:p>
          <a:p>
            <a:r>
              <a:rPr lang="en-US" dirty="0" err="1" smtClean="0"/>
              <a:t>OpenCPU</a:t>
            </a:r>
            <a:endParaRPr lang="en-US" dirty="0" smtClean="0"/>
          </a:p>
          <a:p>
            <a:r>
              <a:rPr lang="en-US" dirty="0" smtClean="0"/>
              <a:t>Plumber</a:t>
            </a:r>
          </a:p>
          <a:p>
            <a:r>
              <a:rPr lang="en-US" dirty="0" err="1" smtClean="0"/>
              <a:t>DeployR</a:t>
            </a:r>
            <a:endParaRPr lang="en-US" dirty="0" smtClean="0"/>
          </a:p>
          <a:p>
            <a:r>
              <a:rPr lang="en-US" dirty="0" smtClean="0"/>
              <a:t>Probably others</a:t>
            </a:r>
          </a:p>
        </p:txBody>
      </p:sp>
    </p:spTree>
    <p:extLst>
      <p:ext uri="{BB962C8B-B14F-4D97-AF65-F5344CB8AC3E}">
        <p14:creationId xmlns:p14="http://schemas.microsoft.com/office/powerpoint/2010/main" val="61744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Considerations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Utilise big data R packages</a:t>
            </a:r>
          </a:p>
          <a:p>
            <a:pPr lvl="1"/>
            <a:r>
              <a:rPr lang="en-GB" dirty="0" err="1" smtClean="0"/>
              <a:t>Bigmemory</a:t>
            </a:r>
            <a:r>
              <a:rPr lang="en-GB" dirty="0" smtClean="0"/>
              <a:t>, uses C, stores data in memory</a:t>
            </a:r>
          </a:p>
          <a:p>
            <a:pPr lvl="1"/>
            <a:r>
              <a:rPr lang="en-GB" dirty="0" err="1" smtClean="0"/>
              <a:t>ff</a:t>
            </a:r>
            <a:r>
              <a:rPr lang="en-GB" dirty="0" smtClean="0"/>
              <a:t> </a:t>
            </a:r>
            <a:r>
              <a:rPr lang="en-GB" dirty="0"/>
              <a:t>package, Fast File </a:t>
            </a:r>
            <a:r>
              <a:rPr lang="en-GB" dirty="0" smtClean="0"/>
              <a:t>lookup, not stored in memory</a:t>
            </a:r>
          </a:p>
          <a:p>
            <a:r>
              <a:rPr lang="en-GB" dirty="0" smtClean="0"/>
              <a:t>Build single purpose components where possible</a:t>
            </a:r>
          </a:p>
          <a:p>
            <a:r>
              <a:rPr lang="en-GB" dirty="0" smtClean="0"/>
              <a:t>Ensure </a:t>
            </a:r>
            <a:r>
              <a:rPr lang="en-GB" dirty="0" smtClean="0"/>
              <a:t>that dataset creation is considered as  a crucial aspect of design</a:t>
            </a:r>
          </a:p>
          <a:p>
            <a:r>
              <a:rPr lang="en-GB" dirty="0" smtClean="0"/>
              <a:t>Embed into end users workflows, not the other way </a:t>
            </a:r>
            <a:r>
              <a:rPr lang="en-GB" dirty="0" smtClean="0"/>
              <a:t>round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8839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&gt; summary(talk)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Deploying R as a service (API) is increasingly straightforward</a:t>
            </a:r>
            <a:endParaRPr lang="en-GB" dirty="0" smtClean="0"/>
          </a:p>
          <a:p>
            <a:r>
              <a:rPr lang="en-GB" dirty="0" smtClean="0"/>
              <a:t>Quicker</a:t>
            </a:r>
            <a:r>
              <a:rPr lang="en-GB" dirty="0" smtClean="0"/>
              <a:t>, Faster, </a:t>
            </a:r>
            <a:r>
              <a:rPr lang="en-GB" dirty="0" smtClean="0"/>
              <a:t>Stronger</a:t>
            </a:r>
          </a:p>
          <a:p>
            <a:pPr lvl="1"/>
            <a:r>
              <a:rPr lang="en-GB" dirty="0" smtClean="0"/>
              <a:t>Heavily optimised functions and and data flows work best</a:t>
            </a:r>
            <a:endParaRPr lang="en-GB" dirty="0" smtClean="0"/>
          </a:p>
          <a:p>
            <a:r>
              <a:rPr lang="en-GB" dirty="0" smtClean="0"/>
              <a:t>Put the business challenge before the analytic problem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99351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4886" y="689113"/>
            <a:ext cx="7527235" cy="1948069"/>
          </a:xfrm>
        </p:spPr>
        <p:txBody>
          <a:bodyPr>
            <a:noAutofit/>
          </a:bodyPr>
          <a:lstStyle/>
          <a:p>
            <a:pPr algn="ctr"/>
            <a:r>
              <a:rPr lang="en-US" sz="13800" dirty="0" smtClean="0"/>
              <a:t>Thanks!</a:t>
            </a:r>
            <a:endParaRPr lang="en-US" sz="13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033" y="2637182"/>
            <a:ext cx="3438939" cy="343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10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840" y="1003300"/>
            <a:ext cx="8445624" cy="4657949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dirty="0"/>
              <a:t>C</a:t>
            </a:r>
            <a:r>
              <a:rPr lang="en-US" sz="4800" dirty="0" smtClean="0"/>
              <a:t>laim processing is human powered, </a:t>
            </a:r>
            <a:r>
              <a:rPr lang="en-US" sz="4800" dirty="0" err="1" smtClean="0"/>
              <a:t>labour</a:t>
            </a:r>
            <a:r>
              <a:rPr lang="en-US" sz="4800" dirty="0" smtClean="0"/>
              <a:t> intensive and </a:t>
            </a:r>
            <a:r>
              <a:rPr lang="en-US" sz="4800" b="1" dirty="0" smtClean="0"/>
              <a:t>slow</a:t>
            </a:r>
            <a:r>
              <a:rPr lang="en-US" sz="4800" dirty="0" smtClean="0"/>
              <a:t>!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152" y="3805936"/>
            <a:ext cx="3937000" cy="225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2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188959" y="3370007"/>
            <a:ext cx="2690812" cy="79692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800" smtClean="0"/>
              <a:t>can </a:t>
            </a:r>
            <a:r>
              <a:rPr lang="en-US" sz="4800" dirty="0" smtClean="0"/>
              <a:t>help!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2366268"/>
            <a:ext cx="2540000" cy="196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70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workflow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Claim received</a:t>
            </a:r>
          </a:p>
          <a:p>
            <a:r>
              <a:rPr lang="en-US" dirty="0" smtClean="0"/>
              <a:t>Passed to human processing team </a:t>
            </a:r>
          </a:p>
          <a:p>
            <a:r>
              <a:rPr lang="en-US" dirty="0" smtClean="0"/>
              <a:t>C</a:t>
            </a:r>
            <a:r>
              <a:rPr lang="is-IS" dirty="0" smtClean="0"/>
              <a:t>laim is processed</a:t>
            </a:r>
          </a:p>
          <a:p>
            <a:r>
              <a:rPr lang="en-US" dirty="0" smtClean="0"/>
              <a:t>R</a:t>
            </a:r>
            <a:r>
              <a:rPr lang="is-IS" dirty="0" smtClean="0"/>
              <a:t>esult decided</a:t>
            </a:r>
          </a:p>
          <a:p>
            <a:r>
              <a:rPr lang="is-IS" dirty="0" smtClean="0"/>
              <a:t>Result conveyed to customer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24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83096" y="2902217"/>
            <a:ext cx="7938053" cy="1113183"/>
            <a:chOff x="569843" y="2584174"/>
            <a:chExt cx="7938053" cy="1113183"/>
          </a:xfrm>
        </p:grpSpPr>
        <p:sp>
          <p:nvSpPr>
            <p:cNvPr id="4" name="Rectangle 3"/>
            <p:cNvSpPr/>
            <p:nvPr/>
          </p:nvSpPr>
          <p:spPr>
            <a:xfrm>
              <a:off x="569843" y="2584174"/>
              <a:ext cx="7938053" cy="1113183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69843" y="2584174"/>
              <a:ext cx="7938053" cy="111318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100000"/>
                    <a:alpha val="25000"/>
                  </a:schemeClr>
                </a:gs>
                <a:gs pos="50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100000"/>
                    <a:alpha val="25000"/>
                  </a:schemeClr>
                </a:gs>
              </a:gsLst>
              <a:lin ang="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91904" y="4190054"/>
            <a:ext cx="13667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Easy</a:t>
            </a:r>
          </a:p>
          <a:p>
            <a:r>
              <a:rPr lang="en-US" sz="2000" dirty="0" smtClean="0"/>
              <a:t>acceptance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7722677" y="4190054"/>
            <a:ext cx="11126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Easy</a:t>
            </a:r>
          </a:p>
          <a:p>
            <a:pPr algn="ctr"/>
            <a:r>
              <a:rPr lang="en-US" sz="2000" dirty="0" smtClean="0"/>
              <a:t>rejection</a:t>
            </a:r>
            <a:endParaRPr lang="en-US" sz="20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500104" y="2597417"/>
            <a:ext cx="0" cy="17227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588173" y="2597417"/>
            <a:ext cx="0" cy="17227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35344" y="4190053"/>
            <a:ext cx="14252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The tricky</a:t>
            </a:r>
          </a:p>
          <a:p>
            <a:pPr algn="ctr"/>
            <a:r>
              <a:rPr lang="en-US" sz="2000" dirty="0"/>
              <a:t>m</a:t>
            </a:r>
            <a:r>
              <a:rPr lang="en-US" sz="2000" dirty="0" smtClean="0"/>
              <a:t>iddle area</a:t>
            </a:r>
            <a:endParaRPr lang="en-US" sz="2000" dirty="0"/>
          </a:p>
        </p:txBody>
      </p:sp>
      <p:sp>
        <p:nvSpPr>
          <p:cNvPr id="21" name="Down Arrow 20"/>
          <p:cNvSpPr/>
          <p:nvPr/>
        </p:nvSpPr>
        <p:spPr>
          <a:xfrm>
            <a:off x="4005658" y="5011037"/>
            <a:ext cx="484632" cy="7138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894206" y="5810470"/>
            <a:ext cx="27075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Human processing team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3687564" y="1564942"/>
            <a:ext cx="1120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Claims in</a:t>
            </a:r>
            <a:endParaRPr lang="en-US" sz="2000" dirty="0"/>
          </a:p>
        </p:txBody>
      </p:sp>
      <p:sp>
        <p:nvSpPr>
          <p:cNvPr id="24" name="Down Arrow 23"/>
          <p:cNvSpPr/>
          <p:nvPr/>
        </p:nvSpPr>
        <p:spPr>
          <a:xfrm>
            <a:off x="4005658" y="1991557"/>
            <a:ext cx="484632" cy="7360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itl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we </a:t>
            </a:r>
            <a:r>
              <a:rPr lang="en-US" dirty="0" err="1" smtClean="0"/>
              <a:t>optimise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5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New Workflow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840" y="1763688"/>
            <a:ext cx="8445624" cy="389756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Claim received</a:t>
            </a:r>
          </a:p>
          <a:p>
            <a:r>
              <a:rPr lang="en-US" sz="2400" dirty="0" smtClean="0"/>
              <a:t>Claim form scanned</a:t>
            </a:r>
          </a:p>
          <a:p>
            <a:r>
              <a:rPr lang="en-US" sz="2400" dirty="0" smtClean="0"/>
              <a:t>OCR performed</a:t>
            </a:r>
            <a:r>
              <a:rPr lang="en-US" sz="2400" dirty="0"/>
              <a:t> </a:t>
            </a:r>
            <a:r>
              <a:rPr lang="en-US" sz="2400" dirty="0" smtClean="0"/>
              <a:t>and converted to XML representation</a:t>
            </a:r>
          </a:p>
          <a:p>
            <a:r>
              <a:rPr lang="en-US" sz="2400" dirty="0" smtClean="0"/>
              <a:t>XML file is passed to an R service</a:t>
            </a:r>
          </a:p>
          <a:p>
            <a:r>
              <a:rPr lang="en-US" sz="2400" dirty="0" smtClean="0"/>
              <a:t>Claim is compared against past claims and scored</a:t>
            </a:r>
          </a:p>
          <a:p>
            <a:r>
              <a:rPr lang="en-US" sz="2400" dirty="0" smtClean="0"/>
              <a:t>Score determines next action:</a:t>
            </a:r>
          </a:p>
          <a:p>
            <a:pPr lvl="1"/>
            <a:r>
              <a:rPr lang="en-US" sz="1800" dirty="0" smtClean="0"/>
              <a:t>Immediate payout</a:t>
            </a:r>
          </a:p>
          <a:p>
            <a:pPr lvl="1"/>
            <a:r>
              <a:rPr lang="en-US" sz="1800" dirty="0" smtClean="0"/>
              <a:t>Immediate refusal</a:t>
            </a:r>
          </a:p>
          <a:p>
            <a:pPr lvl="1"/>
            <a:r>
              <a:rPr lang="en-US" sz="1800" dirty="0" smtClean="0"/>
              <a:t>Passed to processing team for further action</a:t>
            </a:r>
          </a:p>
        </p:txBody>
      </p:sp>
    </p:spTree>
    <p:extLst>
      <p:ext uri="{BB962C8B-B14F-4D97-AF65-F5344CB8AC3E}">
        <p14:creationId xmlns:p14="http://schemas.microsoft.com/office/powerpoint/2010/main" val="56073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Workflow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840" y="1763688"/>
            <a:ext cx="8445624" cy="389756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Claim received</a:t>
            </a:r>
          </a:p>
          <a:p>
            <a:r>
              <a:rPr lang="en-US" sz="2400" dirty="0" smtClean="0"/>
              <a:t>Claim form scanned</a:t>
            </a:r>
          </a:p>
          <a:p>
            <a:r>
              <a:rPr lang="en-US" sz="2400" dirty="0" smtClean="0"/>
              <a:t>OCR performed</a:t>
            </a:r>
            <a:r>
              <a:rPr lang="en-US" sz="2400" dirty="0"/>
              <a:t> </a:t>
            </a:r>
            <a:r>
              <a:rPr lang="en-US" sz="2400" dirty="0" smtClean="0"/>
              <a:t>and converted to XML representation</a:t>
            </a:r>
          </a:p>
          <a:p>
            <a:r>
              <a:rPr lang="en-US" sz="2400" smtClean="0"/>
              <a:t>XML </a:t>
            </a:r>
            <a:r>
              <a:rPr lang="en-US" sz="2400" dirty="0" smtClean="0"/>
              <a:t>file is passed to an R service</a:t>
            </a:r>
          </a:p>
          <a:p>
            <a:r>
              <a:rPr lang="en-US" sz="2400" dirty="0" smtClean="0"/>
              <a:t>Claim is compared against past claims and scored</a:t>
            </a:r>
          </a:p>
          <a:p>
            <a:r>
              <a:rPr lang="en-US" sz="2400" dirty="0" smtClean="0"/>
              <a:t>Score determines next action:</a:t>
            </a:r>
          </a:p>
          <a:p>
            <a:pPr lvl="1"/>
            <a:r>
              <a:rPr lang="en-US" sz="1800" dirty="0" smtClean="0"/>
              <a:t>Immediate payout</a:t>
            </a:r>
          </a:p>
          <a:p>
            <a:pPr lvl="1"/>
            <a:r>
              <a:rPr lang="en-US" sz="1800" dirty="0" smtClean="0"/>
              <a:t>Immediate refusal</a:t>
            </a:r>
          </a:p>
          <a:p>
            <a:pPr lvl="1"/>
            <a:r>
              <a:rPr lang="en-US" sz="1800" dirty="0" smtClean="0"/>
              <a:t>Passed to processing team for further action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-116198" y="-12700"/>
            <a:ext cx="9283700" cy="7137400"/>
          </a:xfrm>
          <a:prstGeom prst="rect">
            <a:avLst/>
          </a:prstGeom>
          <a:solidFill>
            <a:srgbClr val="0000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" name="Rectangle 4"/>
          <p:cNvSpPr/>
          <p:nvPr/>
        </p:nvSpPr>
        <p:spPr>
          <a:xfrm>
            <a:off x="641683" y="3026610"/>
            <a:ext cx="4860759" cy="561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rPr>
              <a:t>XML file is passed to an R service</a:t>
            </a:r>
            <a:endParaRPr lang="en-US" sz="2400" dirty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79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3826" y="2199861"/>
            <a:ext cx="82163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Any function you create in R can be turned into a service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845030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150" y="413717"/>
            <a:ext cx="2533904" cy="154579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58800" y="1959511"/>
            <a:ext cx="8153400" cy="132343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chemeClr val="bg1">
                    <a:lumMod val="95000"/>
                  </a:schemeClr>
                </a:solidFill>
              </a:rPr>
              <a:t>Corporate Network</a:t>
            </a:r>
            <a:endParaRPr lang="en-US" sz="8000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-1746250" y="3282950"/>
            <a:ext cx="2755900" cy="2425700"/>
            <a:chOff x="6057900" y="2070100"/>
            <a:chExt cx="2755900" cy="2425700"/>
          </a:xfrm>
        </p:grpSpPr>
        <p:sp>
          <p:nvSpPr>
            <p:cNvPr id="11" name="Rounded Rectangle 10"/>
            <p:cNvSpPr/>
            <p:nvPr/>
          </p:nvSpPr>
          <p:spPr>
            <a:xfrm>
              <a:off x="6057900" y="2070100"/>
              <a:ext cx="2755900" cy="24257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5850" y="2298700"/>
              <a:ext cx="2540000" cy="1968500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1600200" y="3282950"/>
            <a:ext cx="2755900" cy="2425700"/>
            <a:chOff x="6057900" y="2070100"/>
            <a:chExt cx="2755900" cy="2425700"/>
          </a:xfrm>
        </p:grpSpPr>
        <p:sp>
          <p:nvSpPr>
            <p:cNvPr id="4" name="Rounded Rectangle 3"/>
            <p:cNvSpPr/>
            <p:nvPr/>
          </p:nvSpPr>
          <p:spPr>
            <a:xfrm>
              <a:off x="6057900" y="2070100"/>
              <a:ext cx="2755900" cy="24257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5850" y="2298700"/>
              <a:ext cx="2540000" cy="1968500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8293100" y="3282950"/>
            <a:ext cx="2755900" cy="2425700"/>
            <a:chOff x="6057900" y="2070100"/>
            <a:chExt cx="2755900" cy="2425700"/>
          </a:xfrm>
        </p:grpSpPr>
        <p:sp>
          <p:nvSpPr>
            <p:cNvPr id="14" name="Rounded Rectangle 13"/>
            <p:cNvSpPr/>
            <p:nvPr/>
          </p:nvSpPr>
          <p:spPr>
            <a:xfrm>
              <a:off x="6057900" y="2070100"/>
              <a:ext cx="2755900" cy="24257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5850" y="2298700"/>
              <a:ext cx="2540000" cy="1968500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4946650" y="3282950"/>
            <a:ext cx="2755900" cy="2425700"/>
            <a:chOff x="6057900" y="2070100"/>
            <a:chExt cx="2755900" cy="2425700"/>
          </a:xfrm>
        </p:grpSpPr>
        <p:sp>
          <p:nvSpPr>
            <p:cNvPr id="17" name="Rounded Rectangle 16"/>
            <p:cNvSpPr/>
            <p:nvPr/>
          </p:nvSpPr>
          <p:spPr>
            <a:xfrm>
              <a:off x="6057900" y="2070100"/>
              <a:ext cx="2755900" cy="24257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5850" y="2298700"/>
              <a:ext cx="2540000" cy="1968500"/>
            </a:xfrm>
            <a:prstGeom prst="rect">
              <a:avLst/>
            </a:prstGeom>
          </p:spPr>
        </p:pic>
      </p:grpSp>
      <p:sp>
        <p:nvSpPr>
          <p:cNvPr id="2" name="Rounded Rectangle 1"/>
          <p:cNvSpPr/>
          <p:nvPr/>
        </p:nvSpPr>
        <p:spPr>
          <a:xfrm>
            <a:off x="4946650" y="930811"/>
            <a:ext cx="275590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Website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5054600" y="1884630"/>
            <a:ext cx="2647950" cy="1416050"/>
            <a:chOff x="1708150" y="1884630"/>
            <a:chExt cx="2647950" cy="1416050"/>
          </a:xfrm>
        </p:grpSpPr>
        <p:cxnSp>
          <p:nvCxnSpPr>
            <p:cNvPr id="32" name="Straight Arrow Connector 31"/>
            <p:cNvCxnSpPr/>
            <p:nvPr/>
          </p:nvCxnSpPr>
          <p:spPr>
            <a:xfrm>
              <a:off x="2514600" y="1884630"/>
              <a:ext cx="0" cy="141605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3390900" y="1884630"/>
              <a:ext cx="0" cy="141605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1708150" y="2392600"/>
              <a:ext cx="8699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Inputs</a:t>
              </a:r>
              <a:endParaRPr lang="en-US" sz="20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397249" y="2397602"/>
              <a:ext cx="9588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Results</a:t>
              </a:r>
              <a:endParaRPr lang="en-US" sz="2000" dirty="0"/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849" y="413717"/>
            <a:ext cx="2533904" cy="154579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846" y="427958"/>
            <a:ext cx="2533904" cy="154579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708150" y="1884630"/>
            <a:ext cx="2647950" cy="1416050"/>
            <a:chOff x="1708150" y="1884630"/>
            <a:chExt cx="2647950" cy="1416050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2514600" y="1884630"/>
              <a:ext cx="0" cy="141605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3390900" y="1884630"/>
              <a:ext cx="0" cy="141605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1708150" y="2392600"/>
              <a:ext cx="8699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Inputs</a:t>
              </a:r>
              <a:endParaRPr lang="en-US" sz="20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97249" y="2397602"/>
              <a:ext cx="9588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Results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68790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29986</TotalTime>
  <Words>309</Words>
  <Application>Microsoft Macintosh PowerPoint</Application>
  <PresentationFormat>On-screen Show (4:3)</PresentationFormat>
  <Paragraphs>73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Calibri</vt:lpstr>
      <vt:lpstr>Arial</vt:lpstr>
      <vt:lpstr>Office Theme</vt:lpstr>
      <vt:lpstr>R as a Service 11th July 2016</vt:lpstr>
      <vt:lpstr>PowerPoint Presentation</vt:lpstr>
      <vt:lpstr>PowerPoint Presentation</vt:lpstr>
      <vt:lpstr>Old workflow</vt:lpstr>
      <vt:lpstr>How can we optimise?</vt:lpstr>
      <vt:lpstr>New Workflow</vt:lpstr>
      <vt:lpstr>Workflow</vt:lpstr>
      <vt:lpstr>PowerPoint Presentation</vt:lpstr>
      <vt:lpstr>PowerPoint Presentation</vt:lpstr>
      <vt:lpstr>Creating an API in R</vt:lpstr>
      <vt:lpstr>Other Considerations</vt:lpstr>
      <vt:lpstr>&gt; summary(talk)</vt:lpstr>
      <vt:lpstr>Thanks!</vt:lpstr>
    </vt:vector>
  </TitlesOfParts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Pugh</dc:creator>
  <cp:lastModifiedBy>Mark Sellors</cp:lastModifiedBy>
  <cp:revision>964</cp:revision>
  <dcterms:created xsi:type="dcterms:W3CDTF">2013-06-06T10:08:06Z</dcterms:created>
  <dcterms:modified xsi:type="dcterms:W3CDTF">2016-07-07T16:33:36Z</dcterms:modified>
</cp:coreProperties>
</file>