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8" r:id="rId3"/>
    <p:sldId id="287" r:id="rId4"/>
    <p:sldId id="281" r:id="rId5"/>
    <p:sldId id="262" r:id="rId6"/>
    <p:sldId id="270" r:id="rId7"/>
    <p:sldId id="283" r:id="rId8"/>
    <p:sldId id="275" r:id="rId9"/>
    <p:sldId id="276" r:id="rId10"/>
    <p:sldId id="291" r:id="rId11"/>
    <p:sldId id="288" r:id="rId12"/>
    <p:sldId id="280" r:id="rId13"/>
    <p:sldId id="286" r:id="rId14"/>
    <p:sldId id="273" r:id="rId15"/>
    <p:sldId id="278" r:id="rId16"/>
    <p:sldId id="289" r:id="rId17"/>
    <p:sldId id="294" r:id="rId18"/>
    <p:sldId id="290" r:id="rId19"/>
    <p:sldId id="292" r:id="rId20"/>
    <p:sldId id="293" r:id="rId21"/>
    <p:sldId id="271" r:id="rId22"/>
    <p:sldId id="285" r:id="rId23"/>
    <p:sldId id="295" r:id="rId24"/>
  </p:sldIdLst>
  <p:sldSz cx="12192000" cy="6858000"/>
  <p:notesSz cx="7077075" cy="93932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25" autoAdjust="0"/>
    <p:restoredTop sz="77738" autoAdjust="0"/>
  </p:normalViewPr>
  <p:slideViewPr>
    <p:cSldViewPr snapToGrid="0">
      <p:cViewPr varScale="1">
        <p:scale>
          <a:sx n="64" d="100"/>
          <a:sy n="64" d="100"/>
        </p:scale>
        <p:origin x="48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1400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066733" cy="471293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3"/>
            <a:ext cx="3066733" cy="471293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fld id="{199B608F-6B76-419A-BB3F-97DAFC4C61B1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1947"/>
            <a:ext cx="3066733" cy="471292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921947"/>
            <a:ext cx="3066733" cy="471292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fld id="{CF79D460-4B0C-4F29-8582-36A78EF29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2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66570" cy="470088"/>
          </a:xfrm>
          <a:prstGeom prst="rect">
            <a:avLst/>
          </a:prstGeom>
        </p:spPr>
        <p:txBody>
          <a:bodyPr vert="horz" lIns="93223" tIns="46612" rIns="93223" bIns="466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9291" y="0"/>
            <a:ext cx="3066570" cy="470088"/>
          </a:xfrm>
          <a:prstGeom prst="rect">
            <a:avLst/>
          </a:prstGeom>
        </p:spPr>
        <p:txBody>
          <a:bodyPr vert="horz" lIns="93223" tIns="46612" rIns="93223" bIns="46612" rtlCol="0"/>
          <a:lstStyle>
            <a:lvl1pPr algn="r">
              <a:defRPr sz="1200"/>
            </a:lvl1pPr>
          </a:lstStyle>
          <a:p>
            <a:fld id="{5A9BC743-F026-4D35-8612-BAC64425E86C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1174750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23" tIns="46612" rIns="93223" bIns="466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952" y="4520073"/>
            <a:ext cx="5661173" cy="3699012"/>
          </a:xfrm>
          <a:prstGeom prst="rect">
            <a:avLst/>
          </a:prstGeom>
        </p:spPr>
        <p:txBody>
          <a:bodyPr vert="horz" lIns="93223" tIns="46612" rIns="93223" bIns="4661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923155"/>
            <a:ext cx="3066570" cy="470086"/>
          </a:xfrm>
          <a:prstGeom prst="rect">
            <a:avLst/>
          </a:prstGeom>
        </p:spPr>
        <p:txBody>
          <a:bodyPr vert="horz" lIns="93223" tIns="46612" rIns="93223" bIns="466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9291" y="8923155"/>
            <a:ext cx="3066570" cy="470086"/>
          </a:xfrm>
          <a:prstGeom prst="rect">
            <a:avLst/>
          </a:prstGeom>
        </p:spPr>
        <p:txBody>
          <a:bodyPr vert="horz" lIns="93223" tIns="46612" rIns="93223" bIns="46612" rtlCol="0" anchor="b"/>
          <a:lstStyle>
            <a:lvl1pPr algn="r">
              <a:defRPr sz="1200"/>
            </a:lvl1pPr>
          </a:lstStyle>
          <a:p>
            <a:fld id="{80C904A4-B87E-44A8-8153-9A47617A9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9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culture/film/11542992/A-Little-Chaos-who-was-Andre-Le-Notre.html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riam-webster.com/dictionary/too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29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5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 Dowle story – can you make a u turn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19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63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546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Consistent results by country, line of business, other break-downs</a:t>
            </a:r>
          </a:p>
          <a:p>
            <a:pPr lvl="0"/>
            <a:r>
              <a:rPr lang="en-US" dirty="0"/>
              <a:t>M&amp;A example: What if you jettison the unprofitable policies?</a:t>
            </a:r>
          </a:p>
          <a:p>
            <a:pPr lvl="0"/>
            <a:r>
              <a:rPr lang="en-US" dirty="0"/>
              <a:t>Reinsurance purchasing example: restate history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8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53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/>
              <a:t>Consistent results by country, line of business, other break-downs</a:t>
            </a:r>
          </a:p>
          <a:p>
            <a:pPr lvl="0"/>
            <a:r>
              <a:rPr lang="en-US" dirty="0"/>
              <a:t>M&amp;A example: What if you jettison the unprofitable policies?</a:t>
            </a:r>
          </a:p>
          <a:p>
            <a:pPr lvl="0"/>
            <a:r>
              <a:rPr lang="en-US" dirty="0"/>
              <a:t>Reinsurance purchasing example: restate history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611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68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7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231">
              <a:defRPr/>
            </a:pPr>
            <a:r>
              <a:rPr lang="en-US" dirty="0"/>
              <a:t>Says </a:t>
            </a:r>
            <a:r>
              <a:rPr lang="fr-FR" dirty="0"/>
              <a:t>André Le Nôtre, King Louis </a:t>
            </a:r>
            <a:r>
              <a:rPr lang="fr-FR" dirty="0" err="1"/>
              <a:t>XIV’s</a:t>
            </a:r>
            <a:r>
              <a:rPr lang="fr-FR" dirty="0"/>
              <a:t> </a:t>
            </a:r>
            <a:r>
              <a:rPr lang="fr-FR" dirty="0" err="1"/>
              <a:t>landscaper</a:t>
            </a:r>
            <a:r>
              <a:rPr lang="fr-FR" dirty="0"/>
              <a:t> of Versailles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771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08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58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93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231">
              <a:defRPr/>
            </a:pPr>
            <a:r>
              <a:rPr lang="en-US" dirty="0"/>
              <a:t>Says </a:t>
            </a:r>
            <a:r>
              <a:rPr lang="fr-FR" dirty="0"/>
              <a:t>André Le Nôtre, King Louis </a:t>
            </a:r>
            <a:r>
              <a:rPr lang="fr-FR" dirty="0" err="1"/>
              <a:t>XIV’s</a:t>
            </a:r>
            <a:r>
              <a:rPr lang="fr-FR" dirty="0"/>
              <a:t> </a:t>
            </a:r>
            <a:r>
              <a:rPr lang="fr-FR" dirty="0" err="1"/>
              <a:t>landscaper</a:t>
            </a:r>
            <a:r>
              <a:rPr lang="fr-FR" dirty="0"/>
              <a:t> of Versailles</a:t>
            </a:r>
          </a:p>
          <a:p>
            <a:pPr defTabSz="932231">
              <a:defRPr/>
            </a:pPr>
            <a:endParaRPr lang="en-US" dirty="0"/>
          </a:p>
          <a:p>
            <a:pPr defTabSz="932231">
              <a:defRPr/>
            </a:pPr>
            <a:r>
              <a:rPr lang="en-US" dirty="0"/>
              <a:t>A story about a woman passionate about her work, a man who risked trust in her non-traditional ways, and a king whose concern his family’s unhealthy environment in Paris led to the Palace’s construction</a:t>
            </a:r>
          </a:p>
          <a:p>
            <a:pPr defTabSz="932231">
              <a:defRPr/>
            </a:pPr>
            <a:endParaRPr lang="fr-FR" dirty="0"/>
          </a:p>
          <a:p>
            <a:pPr defTabSz="932231">
              <a:defRPr/>
            </a:pPr>
            <a:endParaRPr lang="fr-FR" dirty="0"/>
          </a:p>
          <a:p>
            <a:pPr defTabSz="932231">
              <a:defRPr/>
            </a:pP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29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231">
              <a:defRPr/>
            </a:pPr>
            <a:r>
              <a:rPr lang="en-US" dirty="0"/>
              <a:t>So says the fictional Sabine de Barra, protégé of </a:t>
            </a:r>
            <a:r>
              <a:rPr lang="fr-FR" dirty="0"/>
              <a:t>André Le Nôtre, King Louis </a:t>
            </a:r>
            <a:r>
              <a:rPr lang="fr-FR" dirty="0" err="1"/>
              <a:t>XIV’s</a:t>
            </a:r>
            <a:r>
              <a:rPr lang="fr-FR" dirty="0"/>
              <a:t> </a:t>
            </a:r>
            <a:r>
              <a:rPr lang="fr-FR" dirty="0" err="1"/>
              <a:t>landscaper</a:t>
            </a:r>
            <a:r>
              <a:rPr lang="fr-FR" dirty="0"/>
              <a:t> of Versailles </a:t>
            </a:r>
            <a:r>
              <a:rPr lang="en-US" dirty="0"/>
              <a:t>Salle de Bal at Versailles</a:t>
            </a:r>
          </a:p>
          <a:p>
            <a:r>
              <a:rPr lang="en-US" dirty="0"/>
              <a:t>A Little Chaos</a:t>
            </a:r>
          </a:p>
          <a:p>
            <a:r>
              <a:rPr lang="en-US" dirty="0"/>
              <a:t>A couple of years ago, average reviews (44% rotten tomatoes)</a:t>
            </a:r>
          </a:p>
          <a:p>
            <a:r>
              <a:rPr lang="en-US" dirty="0"/>
              <a:t>A story about the Gardens of Versailles</a:t>
            </a:r>
          </a:p>
          <a:p>
            <a:endParaRPr lang="en-US" dirty="0"/>
          </a:p>
          <a:p>
            <a:r>
              <a:rPr lang="en-US" dirty="0"/>
              <a:t>A story about collaboration between two “builders” who were passionate about their work.</a:t>
            </a:r>
          </a:p>
          <a:p>
            <a:r>
              <a:rPr lang="en-US" dirty="0"/>
              <a:t>A story about</a:t>
            </a:r>
            <a:r>
              <a:rPr lang="en-US" baseline="0" dirty="0"/>
              <a:t> a man who trusted in the skills of his protégé despite her so-called unconventional methods.</a:t>
            </a:r>
          </a:p>
          <a:p>
            <a:r>
              <a:rPr lang="en-US" baseline="0" dirty="0"/>
              <a:t>A story about a king who gave his Chief Gardener some independence to follow his vision despite not being able to embrace that vision himself.</a:t>
            </a:r>
          </a:p>
          <a:p>
            <a:endParaRPr lang="en-US" dirty="0"/>
          </a:p>
          <a:p>
            <a:r>
              <a:rPr lang="en-US" dirty="0"/>
              <a:t>A story about a woman passionate about her work, a man who risked trust in her non-traditional ways, and a king whose concern his family’s unhealthy environment in Paris led to the Palace’s construction</a:t>
            </a:r>
          </a:p>
          <a:p>
            <a:pPr defTabSz="932231">
              <a:defRPr/>
            </a:pPr>
            <a:endParaRPr lang="en-US" dirty="0"/>
          </a:p>
          <a:p>
            <a:r>
              <a:rPr lang="en-US" dirty="0">
                <a:hlinkClick r:id="rId3"/>
              </a:rPr>
              <a:t>http://www.telegraph.co.uk/culture/film/11542992/A-Little-Chaos-who-was-Andre-Le-Notre.html</a:t>
            </a:r>
            <a:endParaRPr lang="en-US" dirty="0"/>
          </a:p>
          <a:p>
            <a:r>
              <a:rPr lang="en-US" dirty="0"/>
              <a:t>When Louis ennobled him in 1675, he was asked what he would like on his coat of arms. He replied: "Three snails and a head of cabbage - but I must not forget my spade, for it is due to my spade that I am the recipient of all the kindness with which your Majesty </a:t>
            </a:r>
            <a:r>
              <a:rPr lang="en-US" dirty="0" err="1"/>
              <a:t>honours</a:t>
            </a:r>
            <a:r>
              <a:rPr lang="en-US" dirty="0"/>
              <a:t> me."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6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http://www.merriam-webster.com/dictionary/tool</a:t>
            </a:r>
            <a:r>
              <a:rPr lang="en-US" dirty="0"/>
              <a:t> for first two</a:t>
            </a:r>
          </a:p>
          <a:p>
            <a:r>
              <a:rPr lang="en-US" dirty="0"/>
              <a:t>http://www.urbandictionary.com/define.php?term=tool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67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5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99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4500" u="sng" dirty="0"/>
              <a:t>in terms of which </a:t>
            </a:r>
            <a:r>
              <a:rPr lang="en-US" sz="4500" dirty="0"/>
              <a:t>it can be fully understood and assessed</a:t>
            </a:r>
          </a:p>
          <a:p>
            <a:pPr lvl="1"/>
            <a:endParaRPr lang="en-US" sz="4100" dirty="0"/>
          </a:p>
          <a:p>
            <a:pPr lvl="1"/>
            <a:r>
              <a:rPr lang="en-US" sz="3500" dirty="0"/>
              <a:t>Sometimes so for stochastic analysis too</a:t>
            </a:r>
          </a:p>
          <a:p>
            <a:pPr lvl="1"/>
            <a:r>
              <a:rPr lang="en-US" sz="3500" dirty="0"/>
              <a:t>Example: Emmanuel Bardis’ Mack Method spreadsheet vs. </a:t>
            </a:r>
            <a:r>
              <a:rPr lang="en-US" sz="3500" dirty="0" err="1"/>
              <a:t>ChainLadder</a:t>
            </a:r>
            <a:r>
              <a:rPr lang="en-US" sz="3500" dirty="0"/>
              <a:t> package’s </a:t>
            </a:r>
            <a:r>
              <a:rPr lang="en-US" sz="3500" dirty="0" err="1"/>
              <a:t>MackChainLadder</a:t>
            </a:r>
            <a:endParaRPr lang="en-US" sz="35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09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(Matt Dowle story – can you make a u turn 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904A4-B87E-44A8-8153-9A47617A9F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75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14764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0"/>
            <a:ext cx="10571998" cy="1249960"/>
          </a:xfrm>
        </p:spPr>
        <p:txBody>
          <a:bodyPr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601935"/>
            <a:ext cx="10554574" cy="42568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7/10/2016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5" Type="http://schemas.openxmlformats.org/officeDocument/2006/relationships/image" Target="../media/image2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471054"/>
            <a:ext cx="10572000" cy="3949143"/>
          </a:xfrm>
        </p:spPr>
        <p:txBody>
          <a:bodyPr>
            <a:noAutofit/>
          </a:bodyPr>
          <a:lstStyle/>
          <a:p>
            <a:r>
              <a:rPr lang="en-US" sz="8800" dirty="0"/>
              <a:t>The R environment and the Three C’s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646331"/>
          </a:xfrm>
        </p:spPr>
        <p:txBody>
          <a:bodyPr>
            <a:spAutoFit/>
          </a:bodyPr>
          <a:lstStyle/>
          <a:p>
            <a:r>
              <a:rPr lang="en-US" sz="3600" dirty="0"/>
              <a:t>Persuasive Advice for Senior Management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0001" y="763400"/>
            <a:ext cx="2499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in Insurance 2016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1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673" y="0"/>
            <a:ext cx="10828325" cy="1249960"/>
          </a:xfrm>
        </p:spPr>
        <p:txBody>
          <a:bodyPr/>
          <a:lstStyle/>
          <a:p>
            <a:r>
              <a:rPr lang="en-US" dirty="0"/>
              <a:t>Tool for the context: code vs. spreadsheets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3766657"/>
            <a:ext cx="10554574" cy="184180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But base R code can be intimidating!</a:t>
            </a:r>
          </a:p>
          <a:p>
            <a:pPr lvl="1"/>
            <a:r>
              <a:rPr lang="en-US" sz="2600" dirty="0"/>
              <a:t>Actuary: </a:t>
            </a:r>
            <a:r>
              <a:rPr lang="en-US" sz="2600" i="1" dirty="0"/>
              <a:t>If I wanted to be a programmer I would have gone into computer science!</a:t>
            </a:r>
          </a:p>
          <a:p>
            <a:pPr lvl="1"/>
            <a:r>
              <a:rPr lang="en-US" sz="2600" dirty="0"/>
              <a:t>More R packages for insurance are needed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667966"/>
              </p:ext>
            </p:extLst>
          </p:nvPr>
        </p:nvGraphicFramePr>
        <p:xfrm>
          <a:off x="810000" y="1952048"/>
          <a:ext cx="713308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6160">
                  <a:extLst>
                    <a:ext uri="{9D8B030D-6E8A-4147-A177-3AD203B41FA5}">
                      <a16:colId xmlns:a16="http://schemas.microsoft.com/office/drawing/2014/main" val="3192076613"/>
                    </a:ext>
                  </a:extLst>
                </a:gridCol>
                <a:gridCol w="1783464">
                  <a:extLst>
                    <a:ext uri="{9D8B030D-6E8A-4147-A177-3AD203B41FA5}">
                      <a16:colId xmlns:a16="http://schemas.microsoft.com/office/drawing/2014/main" val="3336577369"/>
                    </a:ext>
                  </a:extLst>
                </a:gridCol>
                <a:gridCol w="1783464">
                  <a:extLst>
                    <a:ext uri="{9D8B030D-6E8A-4147-A177-3AD203B41FA5}">
                      <a16:colId xmlns:a16="http://schemas.microsoft.com/office/drawing/2014/main" val="1327091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Spreadsheet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 script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055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Mock-up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519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What is it doing?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086622"/>
                  </a:ext>
                </a:extLst>
              </a:tr>
            </a:tbl>
          </a:graphicData>
        </a:graphic>
      </p:graphicFrame>
      <p:sp>
        <p:nvSpPr>
          <p:cNvPr id="5" name="5-Point Star 4"/>
          <p:cNvSpPr/>
          <p:nvPr/>
        </p:nvSpPr>
        <p:spPr>
          <a:xfrm>
            <a:off x="5061354" y="2373285"/>
            <a:ext cx="318782" cy="293614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6874774" y="2721428"/>
            <a:ext cx="318782" cy="293614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54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Sabine de Barra advises the 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3" y="2222287"/>
            <a:ext cx="3006668" cy="2282601"/>
          </a:xfrm>
        </p:spPr>
        <p:txBody>
          <a:bodyPr>
            <a:normAutofit/>
          </a:bodyPr>
          <a:lstStyle/>
          <a:p>
            <a:r>
              <a:rPr lang="en-US" sz="2800" dirty="0"/>
              <a:t>Delivered in context in the form of an allegory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740" y="1463334"/>
            <a:ext cx="7685092" cy="4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11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Confidence: Are you sure that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4" y="1501629"/>
            <a:ext cx="10554574" cy="4533337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Your calculations are correct?</a:t>
            </a:r>
          </a:p>
          <a:p>
            <a:pPr lvl="1"/>
            <a:r>
              <a:rPr lang="en-US" sz="2000" dirty="0"/>
              <a:t>Spreadsheet “formula bust”</a:t>
            </a:r>
          </a:p>
          <a:p>
            <a:pPr lvl="2"/>
            <a:r>
              <a:rPr lang="en-US" sz="1800" dirty="0"/>
              <a:t>Tech checkers</a:t>
            </a:r>
          </a:p>
          <a:p>
            <a:pPr lvl="1"/>
            <a:r>
              <a:rPr lang="en-US" sz="2000" dirty="0"/>
              <a:t>Program “bug”</a:t>
            </a:r>
          </a:p>
          <a:p>
            <a:pPr lvl="2"/>
            <a:r>
              <a:rPr lang="en-US" sz="1800" dirty="0"/>
              <a:t>Unit tests</a:t>
            </a:r>
          </a:p>
          <a:p>
            <a:r>
              <a:rPr lang="en-US" sz="2200" dirty="0"/>
              <a:t>Your data is correct?</a:t>
            </a:r>
          </a:p>
          <a:p>
            <a:pPr lvl="1"/>
            <a:r>
              <a:rPr lang="en-US" sz="2000" dirty="0"/>
              <a:t>Clean data can be  highly rewarding</a:t>
            </a:r>
          </a:p>
          <a:p>
            <a:pPr lvl="1"/>
            <a:r>
              <a:rPr lang="en-US" sz="2000" dirty="0"/>
              <a:t>Subject matter expertise</a:t>
            </a:r>
          </a:p>
          <a:p>
            <a:r>
              <a:rPr lang="en-US" sz="2200" dirty="0"/>
              <a:t>Your results are correct?</a:t>
            </a:r>
          </a:p>
          <a:p>
            <a:pPr lvl="1"/>
            <a:r>
              <a:rPr lang="en-US" sz="2000" dirty="0"/>
              <a:t>Peer review</a:t>
            </a:r>
          </a:p>
          <a:p>
            <a:pPr lvl="1"/>
            <a:r>
              <a:rPr lang="en-US" sz="2000" dirty="0"/>
              <a:t>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481" y="1501629"/>
            <a:ext cx="4718692" cy="31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4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Confidence: data cleansing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371859"/>
            <a:ext cx="7865919" cy="5032147"/>
          </a:xfr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Policies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 &lt;- which(duplicated(</a:t>
            </a:r>
            <a:r>
              <a:rPr lang="en-US" sz="2000" dirty="0" err="1"/>
              <a:t>policy_key</a:t>
            </a:r>
            <a:r>
              <a:rPr lang="en-US" sz="2000" dirty="0"/>
              <a:t>))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 &lt;- which(</a:t>
            </a:r>
            <a:r>
              <a:rPr lang="en-US" sz="2000" dirty="0" err="1"/>
              <a:t>policyExpirationDate</a:t>
            </a:r>
            <a:r>
              <a:rPr lang="en-US" sz="2000" dirty="0"/>
              <a:t> &lt;= </a:t>
            </a:r>
            <a:r>
              <a:rPr lang="en-US" sz="2000" dirty="0" err="1"/>
              <a:t>policyEffectiveDate</a:t>
            </a:r>
            <a:r>
              <a:rPr lang="en-US" sz="20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Claims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 &lt;- which(duplicated(</a:t>
            </a:r>
            <a:r>
              <a:rPr lang="en-US" sz="2000" dirty="0" err="1"/>
              <a:t>claim_key</a:t>
            </a:r>
            <a:r>
              <a:rPr lang="en-US" sz="2000" dirty="0"/>
              <a:t>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/>
              <a:t>Policies and Claims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pc &lt;- join(</a:t>
            </a:r>
            <a:r>
              <a:rPr lang="en-US" sz="2000" dirty="0" err="1"/>
              <a:t>claimTable</a:t>
            </a:r>
            <a:r>
              <a:rPr lang="en-US" sz="2000" dirty="0"/>
              <a:t>, </a:t>
            </a:r>
            <a:r>
              <a:rPr lang="en-US" sz="2000" dirty="0" err="1"/>
              <a:t>policyTable</a:t>
            </a:r>
            <a:r>
              <a:rPr lang="en-US" sz="2000" dirty="0"/>
              <a:t>, by = "</a:t>
            </a:r>
            <a:r>
              <a:rPr lang="en-US" sz="2000" dirty="0" err="1"/>
              <a:t>policy_key</a:t>
            </a:r>
            <a:r>
              <a:rPr lang="en-US" sz="2000" dirty="0"/>
              <a:t>", </a:t>
            </a:r>
            <a:br>
              <a:rPr lang="en-US" sz="2000" dirty="0"/>
            </a:br>
            <a:r>
              <a:rPr lang="en-US" sz="2000" dirty="0"/>
              <a:t>                  type = "left")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/>
              <a:t>with(pc, …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w &lt;- which(is.na(</a:t>
            </a:r>
            <a:r>
              <a:rPr lang="en-US" sz="1800" dirty="0" err="1"/>
              <a:t>policyNumber</a:t>
            </a:r>
            <a:r>
              <a:rPr lang="en-US" sz="1800" dirty="0"/>
              <a:t>))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w &lt;- which(</a:t>
            </a:r>
            <a:r>
              <a:rPr lang="en-US" sz="1800" dirty="0" err="1"/>
              <a:t>claimDate</a:t>
            </a:r>
            <a:r>
              <a:rPr lang="en-US" sz="1800" dirty="0"/>
              <a:t> &lt; </a:t>
            </a:r>
            <a:r>
              <a:rPr lang="en-US" sz="1800" dirty="0" err="1"/>
              <a:t>policyEffectiveDate</a:t>
            </a:r>
            <a:r>
              <a:rPr lang="en-US" sz="1800" dirty="0"/>
              <a:t>)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w &lt;- which(</a:t>
            </a:r>
            <a:r>
              <a:rPr lang="en-US" sz="1800" dirty="0" err="1"/>
              <a:t>claimDate</a:t>
            </a:r>
            <a:r>
              <a:rPr lang="en-US" sz="1800" dirty="0"/>
              <a:t> &gt;= </a:t>
            </a:r>
            <a:r>
              <a:rPr lang="en-US" sz="1800" dirty="0" err="1"/>
              <a:t>policyExpirationDate</a:t>
            </a:r>
            <a:r>
              <a:rPr lang="en-US" sz="1800" dirty="0"/>
              <a:t>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/>
          </a:p>
        </p:txBody>
      </p:sp>
      <p:pic>
        <p:nvPicPr>
          <p:cNvPr id="1026" name="Picture 2" descr="http://financelights.com/wp-content/uploads/2015/07/InsurancePoli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559" y="1646931"/>
            <a:ext cx="2664196" cy="12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racoroofing.com/sites/gracoroofing/uploads/images/graphics/claimfo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1" y="3326295"/>
            <a:ext cx="2615055" cy="13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59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increases confidence: </a:t>
            </a:r>
            <a:br>
              <a:rPr lang="en-US" dirty="0"/>
            </a:br>
            <a:r>
              <a:rPr lang="en-US" dirty="0" err="1"/>
              <a:t>Github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Github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154" y="1343414"/>
            <a:ext cx="7119258" cy="47461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89" y="1343414"/>
            <a:ext cx="4638562" cy="47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9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Clarity: Actionable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Actuarial Standards of Practice</a:t>
            </a:r>
          </a:p>
          <a:p>
            <a:r>
              <a:rPr lang="en-US" sz="3200" dirty="0"/>
              <a:t>Management always asks “What if …?”</a:t>
            </a:r>
          </a:p>
          <a:p>
            <a:r>
              <a:rPr lang="en-US" sz="3200" dirty="0"/>
              <a:t>Higher resolution increases clarity</a:t>
            </a:r>
            <a:endParaRPr lang="en-US" sz="3000" dirty="0"/>
          </a:p>
          <a:p>
            <a:r>
              <a:rPr lang="en-US" sz="3200" dirty="0"/>
              <a:t>Visuals aid clarity</a:t>
            </a:r>
          </a:p>
        </p:txBody>
      </p:sp>
    </p:spTree>
    <p:extLst>
      <p:ext uri="{BB962C8B-B14F-4D97-AF65-F5344CB8AC3E}">
        <p14:creationId xmlns:p14="http://schemas.microsoft.com/office/powerpoint/2010/main" val="418792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Clarity: ASOP 41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1456161"/>
            <a:ext cx="6359348" cy="4256863"/>
          </a:xfrm>
        </p:spPr>
        <p:txBody>
          <a:bodyPr>
            <a:noAutofit/>
          </a:bodyPr>
          <a:lstStyle/>
          <a:p>
            <a:r>
              <a:rPr lang="en-US" sz="2400" i="1" dirty="0"/>
              <a:t>In the actuarial report, the actuary should state the actuarial findings, and identify the methods, procedures, assumptions, and data used by the actuary with </a:t>
            </a:r>
            <a:r>
              <a:rPr lang="en-US" sz="2400" b="1" i="1" dirty="0"/>
              <a:t>sufficient clarity </a:t>
            </a:r>
            <a:r>
              <a:rPr lang="en-US" sz="2400" i="1" dirty="0"/>
              <a:t>that another actuary qualified in the same practice area could make an objective appraisal of the reasonableness of the actuary’s work as presented in the actuarial report.</a:t>
            </a:r>
            <a:endParaRPr lang="en-US" sz="2400" dirty="0"/>
          </a:p>
        </p:txBody>
      </p:sp>
      <p:pic>
        <p:nvPicPr>
          <p:cNvPr id="2052" name="Picture 4" descr="Actuarial Standards 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059" y="1891626"/>
            <a:ext cx="4594860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6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Clarity: What If …</a:t>
            </a:r>
          </a:p>
        </p:txBody>
      </p:sp>
      <p:pic>
        <p:nvPicPr>
          <p:cNvPr id="3074" name="Picture 2" descr="http://www.n2growth.com/blog/wp-content/uploads/2013/03/What-I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573212"/>
            <a:ext cx="812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8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Clarity: Detailed vs Accumulated data</a:t>
            </a:r>
            <a:br>
              <a:rPr lang="en-US" dirty="0"/>
            </a:br>
            <a:r>
              <a:rPr lang="en-US" dirty="0"/>
              <a:t>The Weather Underground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25" y="1684349"/>
            <a:ext cx="9949148" cy="39375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7013" y="5796793"/>
            <a:ext cx="100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Brian Fannin: https://github.com/PirateGrunt/CLRS2016</a:t>
            </a:r>
            <a:br>
              <a:rPr lang="en-US" dirty="0"/>
            </a:br>
            <a:r>
              <a:rPr lang="en-US" dirty="0"/>
              <a:t>Jim Guszcza, Jan </a:t>
            </a:r>
            <a:r>
              <a:rPr lang="en-US" dirty="0" err="1"/>
              <a:t>Lennele</a:t>
            </a:r>
            <a:r>
              <a:rPr lang="en-US" dirty="0"/>
              <a:t>, </a:t>
            </a:r>
            <a:r>
              <a:rPr lang="en-US" i="1" dirty="0"/>
              <a:t>Loss Reserving Using Claim Level Data</a:t>
            </a:r>
          </a:p>
        </p:txBody>
      </p:sp>
    </p:spTree>
    <p:extLst>
      <p:ext uri="{BB962C8B-B14F-4D97-AF65-F5344CB8AC3E}">
        <p14:creationId xmlns:p14="http://schemas.microsoft.com/office/powerpoint/2010/main" val="3578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LDFs</a:t>
            </a:r>
            <a:br>
              <a:rPr lang="en-US"/>
            </a:br>
            <a:r>
              <a:rPr lang="en-US" sz="3200"/>
              <a:t>California </a:t>
            </a:r>
            <a:r>
              <a:rPr lang="en-US" sz="3200" dirty="0"/>
              <a:t>Workers Comp loss development factors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61" y="1249960"/>
            <a:ext cx="11144276" cy="52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1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André Le </a:t>
            </a:r>
            <a:r>
              <a:rPr lang="en-US" sz="3600" dirty="0" err="1"/>
              <a:t>Nôtre</a:t>
            </a:r>
            <a:r>
              <a:rPr lang="en-US" sz="3600" dirty="0"/>
              <a:t>, The Gardens of Versailles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0" y="1657050"/>
            <a:ext cx="3771278" cy="4345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4770" y="1657050"/>
            <a:ext cx="6492003" cy="43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9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Interpolating LDF’s (cont.)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3304" y="1625610"/>
            <a:ext cx="9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ldfFunc</a:t>
            </a:r>
            <a:r>
              <a:rPr lang="en-US" dirty="0"/>
              <a:t> &lt;- </a:t>
            </a:r>
            <a:r>
              <a:rPr lang="en-US" dirty="0" err="1"/>
              <a:t>splinefun</a:t>
            </a:r>
            <a:r>
              <a:rPr lang="en-US" dirty="0"/>
              <a:t>(</a:t>
            </a:r>
            <a:r>
              <a:rPr lang="en-US" dirty="0" err="1"/>
              <a:t>seq</a:t>
            </a:r>
            <a:r>
              <a:rPr lang="en-US" dirty="0"/>
              <a:t>(0, 60, by = 12), c(0, 1/3.373, 1/1.72, 1/1.365, 1/1.225, 1/1.154))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05" y="2213463"/>
            <a:ext cx="6096314" cy="30938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304" y="3051545"/>
            <a:ext cx="388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points(x, y, col = "blue", </a:t>
            </a:r>
            <a:r>
              <a:rPr lang="en-US" dirty="0" err="1"/>
              <a:t>cex</a:t>
            </a:r>
            <a:r>
              <a:rPr lang="en-US" dirty="0"/>
              <a:t> = 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005" y="2213463"/>
            <a:ext cx="6096314" cy="30938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3304" y="2213463"/>
            <a:ext cx="388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&lt;- </a:t>
            </a:r>
            <a:r>
              <a:rPr lang="en-US" dirty="0" err="1"/>
              <a:t>seq</a:t>
            </a:r>
            <a:r>
              <a:rPr lang="en-US" dirty="0"/>
              <a:t>(10, 60, by = 10)</a:t>
            </a:r>
          </a:p>
          <a:p>
            <a:r>
              <a:rPr lang="en-US" dirty="0"/>
              <a:t>y &lt;- </a:t>
            </a:r>
            <a:r>
              <a:rPr lang="en-US" dirty="0" err="1"/>
              <a:t>ldfFunc</a:t>
            </a:r>
            <a:r>
              <a:rPr lang="en-US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5159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“Bell Curves”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8085" y="1563757"/>
            <a:ext cx="7564591" cy="4784035"/>
          </a:xfrm>
        </p:spPr>
      </p:pic>
    </p:spTree>
    <p:extLst>
      <p:ext uri="{BB962C8B-B14F-4D97-AF65-F5344CB8AC3E}">
        <p14:creationId xmlns:p14="http://schemas.microsoft.com/office/powerpoint/2010/main" val="597991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104" y="2222287"/>
            <a:ext cx="6175513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Thank you for having me!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Dan Murphy</a:t>
            </a:r>
          </a:p>
          <a:p>
            <a:pPr marL="0" indent="0">
              <a:buNone/>
            </a:pPr>
            <a:r>
              <a:rPr lang="en-US" sz="3200" dirty="0"/>
              <a:t>Trinostics LLC</a:t>
            </a:r>
            <a:br>
              <a:rPr lang="en-US" sz="3200" dirty="0"/>
            </a:br>
            <a:r>
              <a:rPr lang="en-US" sz="3200" dirty="0"/>
              <a:t>San Francisco</a:t>
            </a:r>
          </a:p>
        </p:txBody>
      </p:sp>
      <p:sp>
        <p:nvSpPr>
          <p:cNvPr id="4" name="AutoShape 2" descr="Displaying 20160622_1148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99771" y="2261287"/>
            <a:ext cx="4744678" cy="35585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47188"/>
            <a:ext cx="11003079" cy="1002471"/>
          </a:xfrm>
        </p:spPr>
        <p:txBody>
          <a:bodyPr/>
          <a:lstStyle/>
          <a:p>
            <a:r>
              <a:rPr lang="en-US" dirty="0"/>
              <a:t>I must confess to being a </a:t>
            </a:r>
            <a:r>
              <a:rPr lang="en-US"/>
              <a:t>clay kicker myself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8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big thank you to the sponsors!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71" y="1769897"/>
            <a:ext cx="2809875" cy="24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738" y="1769897"/>
            <a:ext cx="29146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1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“I’m a Builder, Madame”</a:t>
            </a:r>
            <a:br>
              <a:rPr lang="en-US" sz="3600" dirty="0"/>
            </a:br>
            <a:r>
              <a:rPr lang="en-US" sz="3600" dirty="0"/>
              <a:t>André Le </a:t>
            </a:r>
            <a:r>
              <a:rPr lang="en-US" sz="3600" dirty="0" err="1"/>
              <a:t>Nôtre</a:t>
            </a:r>
            <a:r>
              <a:rPr lang="en-US" sz="3600" dirty="0"/>
              <a:t>, </a:t>
            </a:r>
            <a:r>
              <a:rPr lang="en-US" sz="3600" i="1" dirty="0"/>
              <a:t>A Little Chaos</a:t>
            </a:r>
            <a:r>
              <a:rPr lang="en-US" sz="3600" dirty="0"/>
              <a:t>, 2014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054" y="1651615"/>
            <a:ext cx="6362700" cy="4351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0" y="1657050"/>
            <a:ext cx="3771278" cy="43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6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12" y="0"/>
            <a:ext cx="10571998" cy="1300294"/>
          </a:xfrm>
        </p:spPr>
        <p:txBody>
          <a:bodyPr/>
          <a:lstStyle/>
          <a:p>
            <a:pPr algn="ctr"/>
            <a:r>
              <a:rPr lang="en-US" sz="3600" dirty="0"/>
              <a:t>“I must confess to being a clay kicker myself” Sabine de Barra, fictional protégé of Le N</a:t>
            </a:r>
            <a:r>
              <a:rPr lang="fr-FR" sz="3600" dirty="0"/>
              <a:t>ô</a:t>
            </a:r>
            <a:r>
              <a:rPr lang="en-US" sz="3600" dirty="0" err="1"/>
              <a:t>tre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741" y="1784641"/>
            <a:ext cx="8020813" cy="44763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33" y="1784641"/>
            <a:ext cx="2984205" cy="44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4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Builders use </a:t>
            </a:r>
            <a:r>
              <a:rPr lang="en-US" i="1" dirty="0"/>
              <a:t>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1601936"/>
            <a:ext cx="10554574" cy="1334211"/>
          </a:xfrm>
        </p:spPr>
        <p:txBody>
          <a:bodyPr>
            <a:normAutofit/>
          </a:bodyPr>
          <a:lstStyle/>
          <a:p>
            <a:r>
              <a:rPr lang="en-US" sz="2400" dirty="0"/>
              <a:t>A handheld device that aids in accomplishing a task</a:t>
            </a:r>
          </a:p>
          <a:p>
            <a:r>
              <a:rPr lang="en-US" sz="2400" dirty="0"/>
              <a:t>An apparatus used in the practice of a vocation or profession</a:t>
            </a:r>
          </a:p>
        </p:txBody>
      </p:sp>
      <p:pic>
        <p:nvPicPr>
          <p:cNvPr id="5" name="Picture 2" descr="sand-158804_960_720.png (665×72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8" y="2873107"/>
            <a:ext cx="3021734" cy="32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2538">
            <a:off x="2415527" y="4673852"/>
            <a:ext cx="2084141" cy="1357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1664">
            <a:off x="5115217" y="3345585"/>
            <a:ext cx="1888490" cy="2510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5307">
            <a:off x="7007421" y="2434657"/>
            <a:ext cx="3062355" cy="1478378"/>
          </a:xfrm>
          <a:prstGeom prst="rect">
            <a:avLst/>
          </a:prstGeom>
        </p:spPr>
      </p:pic>
      <p:pic>
        <p:nvPicPr>
          <p:cNvPr id="1026" name="Picture 2" descr="http://www.larkandlarks.co.uk/files/imagecache/full/accessories/jig-se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69" y="3629213"/>
            <a:ext cx="3286980" cy="25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36653" y="5612235"/>
            <a:ext cx="119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jig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10" y="0"/>
            <a:ext cx="10674988" cy="1249960"/>
          </a:xfrm>
        </p:spPr>
        <p:txBody>
          <a:bodyPr/>
          <a:lstStyle/>
          <a:p>
            <a:r>
              <a:rPr lang="en-US" dirty="0"/>
              <a:t>The “R Environment” is a collection of tools for the builder analyst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284" y="1946696"/>
            <a:ext cx="2068830" cy="160401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34" y="3903805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30" y="2564696"/>
            <a:ext cx="1524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046" y="2205084"/>
            <a:ext cx="1905098" cy="6413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1963" y="2594483"/>
            <a:ext cx="657225" cy="657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8940" y="2150306"/>
            <a:ext cx="2053590" cy="6454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249" y="3707696"/>
            <a:ext cx="3478911" cy="4994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4987" y="1940401"/>
            <a:ext cx="4298950" cy="25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8940" y="2846467"/>
            <a:ext cx="2190750" cy="619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3346" y="2408529"/>
            <a:ext cx="1314450" cy="1323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1424" y="3410688"/>
            <a:ext cx="1424940" cy="2095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92854" y="3957440"/>
            <a:ext cx="2282160" cy="1462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2702" y="5590836"/>
            <a:ext cx="4010025" cy="495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15797" y="4442974"/>
            <a:ext cx="2819400" cy="5524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70134" y="4530550"/>
            <a:ext cx="1598295" cy="6515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76733" y="5314823"/>
            <a:ext cx="2714625" cy="8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“Selling” Analysis to Senior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Three C’s to increase one’s persuasiveness</a:t>
            </a:r>
          </a:p>
          <a:p>
            <a:r>
              <a:rPr lang="en-US" sz="2800" dirty="0"/>
              <a:t>Context</a:t>
            </a:r>
          </a:p>
          <a:p>
            <a:pPr lvl="1"/>
            <a:r>
              <a:rPr lang="en-US" sz="2400" dirty="0"/>
              <a:t>Can you articulate the problem?</a:t>
            </a:r>
          </a:p>
          <a:p>
            <a:r>
              <a:rPr lang="en-US" sz="2800" dirty="0"/>
              <a:t>Confidence</a:t>
            </a:r>
          </a:p>
          <a:p>
            <a:pPr lvl="1"/>
            <a:r>
              <a:rPr lang="en-US" sz="2400" dirty="0"/>
              <a:t>Can you deliver your solution with conviction?</a:t>
            </a:r>
          </a:p>
          <a:p>
            <a:r>
              <a:rPr lang="en-US" sz="2800" dirty="0"/>
              <a:t>Clarity</a:t>
            </a:r>
          </a:p>
          <a:p>
            <a:pPr lvl="1"/>
            <a:r>
              <a:rPr lang="en-US" sz="2400" dirty="0"/>
              <a:t>Is your message actionable?</a:t>
            </a:r>
          </a:p>
        </p:txBody>
      </p:sp>
    </p:spTree>
    <p:extLst>
      <p:ext uri="{BB962C8B-B14F-4D97-AF65-F5344CB8AC3E}">
        <p14:creationId xmlns:p14="http://schemas.microsoft.com/office/powerpoint/2010/main" val="6923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601936"/>
            <a:ext cx="8788400" cy="3818204"/>
          </a:xfrm>
        </p:spPr>
        <p:txBody>
          <a:bodyPr>
            <a:normAutofit/>
          </a:bodyPr>
          <a:lstStyle/>
          <a:p>
            <a:r>
              <a:rPr lang="en-US" sz="2000" dirty="0"/>
              <a:t>A Definition: “The circumstances that form the setting for an event, statement, or idea, and </a:t>
            </a:r>
            <a:r>
              <a:rPr lang="en-US" sz="2000" u="sng" dirty="0"/>
              <a:t>in terms of which</a:t>
            </a:r>
            <a:r>
              <a:rPr lang="en-US" sz="2000" dirty="0"/>
              <a:t> it can be fully understood and assessed”</a:t>
            </a:r>
            <a:endParaRPr lang="en-US" dirty="0"/>
          </a:p>
          <a:p>
            <a:r>
              <a:rPr lang="en-US" dirty="0"/>
              <a:t>Spreadsheets can quickly prototype an event, statement, or idea</a:t>
            </a:r>
          </a:p>
          <a:p>
            <a:pPr lvl="1"/>
            <a:r>
              <a:rPr lang="en-US" dirty="0"/>
              <a:t>One </a:t>
            </a:r>
            <a:r>
              <a:rPr lang="en-US" dirty="0" err="1"/>
              <a:t>off’s</a:t>
            </a:r>
            <a:r>
              <a:rPr lang="en-US" dirty="0"/>
              <a:t> vs repetitive analyses		</a:t>
            </a:r>
          </a:p>
          <a:p>
            <a:r>
              <a:rPr lang="en-US" dirty="0"/>
              <a:t>Language</a:t>
            </a:r>
          </a:p>
          <a:p>
            <a:pPr lvl="1"/>
            <a:r>
              <a:rPr lang="en-US" dirty="0"/>
              <a:t>Does your tool conform to International standards</a:t>
            </a:r>
          </a:p>
          <a:p>
            <a:r>
              <a:rPr lang="en-US" dirty="0"/>
              <a:t>Documentation and reproducible research</a:t>
            </a:r>
          </a:p>
          <a:p>
            <a:pPr lvl="1"/>
            <a:r>
              <a:rPr lang="en-US" dirty="0" err="1"/>
              <a:t>Rmarkdown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pic>
        <p:nvPicPr>
          <p:cNvPr id="4098" name="Picture 2" descr="http://www.iso.org/iso/2012_iso-logo_pri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80" y="3732576"/>
            <a:ext cx="1101725" cy="101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1.squarespace.com/static/4f5694c424aca8d4f8e69194/t/531b874ce4b0c39be0c9fa07/1394313616262/Miracle+Occurs+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443" y="2552700"/>
            <a:ext cx="3689169" cy="38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8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Identify the ambiguous term(s) in the following sentence:</a:t>
            </a:r>
          </a:p>
          <a:p>
            <a:pPr lvl="1"/>
            <a:r>
              <a:rPr lang="en-US" sz="2800" dirty="0"/>
              <a:t>The value of incurred loss as of 2015-12-31 is ₤1 million</a:t>
            </a:r>
          </a:p>
          <a:p>
            <a:r>
              <a:rPr lang="en-US" sz="3000" dirty="0"/>
              <a:t>The ‘mondate’ package (on CRAN) is a “jig”</a:t>
            </a:r>
          </a:p>
          <a:p>
            <a:pPr lvl="1"/>
            <a:r>
              <a:rPr lang="en-US" sz="2800" dirty="0"/>
              <a:t>As-of dates</a:t>
            </a:r>
          </a:p>
          <a:p>
            <a:pPr lvl="1"/>
            <a:r>
              <a:rPr lang="en-US" sz="2800" dirty="0"/>
              <a:t>Date arithmetic in units of months</a:t>
            </a:r>
          </a:p>
          <a:p>
            <a:r>
              <a:rPr lang="en-US" sz="3200" dirty="0"/>
              <a:t>We all speak a different language … sometimes even when we are speaking the same language</a:t>
            </a:r>
          </a:p>
        </p:txBody>
      </p:sp>
    </p:spTree>
    <p:extLst>
      <p:ext uri="{BB962C8B-B14F-4D97-AF65-F5344CB8AC3E}">
        <p14:creationId xmlns:p14="http://schemas.microsoft.com/office/powerpoint/2010/main" val="8842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3702</TotalTime>
  <Words>993</Words>
  <Application>Microsoft Office PowerPoint</Application>
  <PresentationFormat>Widescreen</PresentationFormat>
  <Paragraphs>148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Calibri</vt:lpstr>
      <vt:lpstr>Century Gothic</vt:lpstr>
      <vt:lpstr>Wingdings 2</vt:lpstr>
      <vt:lpstr>Quotable</vt:lpstr>
      <vt:lpstr>The R environment and the Three C’s</vt:lpstr>
      <vt:lpstr>André Le Nôtre, The Gardens of Versailles</vt:lpstr>
      <vt:lpstr>“I’m a Builder, Madame” André Le Nôtre, A Little Chaos, 2014</vt:lpstr>
      <vt:lpstr>“I must confess to being a clay kicker myself” Sabine de Barra, fictional protégé of Le Nôtre</vt:lpstr>
      <vt:lpstr>Builders use tools</vt:lpstr>
      <vt:lpstr>The “R Environment” is a collection of tools for the builder analyst</vt:lpstr>
      <vt:lpstr>“Selling” Analysis to Senior Management</vt:lpstr>
      <vt:lpstr>Context</vt:lpstr>
      <vt:lpstr>Context: examples</vt:lpstr>
      <vt:lpstr>Tool for the context: code vs. spreadsheets</vt:lpstr>
      <vt:lpstr>Sabine de Barra advises the King</vt:lpstr>
      <vt:lpstr>Confidence: Are you sure that …</vt:lpstr>
      <vt:lpstr>Confidence: data cleansing examples</vt:lpstr>
      <vt:lpstr>Collaboration increases confidence:  Github</vt:lpstr>
      <vt:lpstr>Clarity: Actionable Analysis</vt:lpstr>
      <vt:lpstr>Clarity: ASOP 41</vt:lpstr>
      <vt:lpstr>Clarity: What If …</vt:lpstr>
      <vt:lpstr>Clarity: Detailed vs Accumulated data The Weather Underground</vt:lpstr>
      <vt:lpstr>Interpolating LDFs California Workers Comp loss development factors</vt:lpstr>
      <vt:lpstr>Interpolating LDF’s (cont.)</vt:lpstr>
      <vt:lpstr>“Bell Curves”</vt:lpstr>
      <vt:lpstr>I must confess to being a clay kicker myself</vt:lpstr>
      <vt:lpstr>A big thank you to the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Three C’s</dc:title>
  <dc:creator>Dan Murphy</dc:creator>
  <cp:lastModifiedBy>Dan Murphy</cp:lastModifiedBy>
  <cp:revision>119</cp:revision>
  <cp:lastPrinted>2016-07-07T22:41:00Z</cp:lastPrinted>
  <dcterms:created xsi:type="dcterms:W3CDTF">2016-06-22T19:03:15Z</dcterms:created>
  <dcterms:modified xsi:type="dcterms:W3CDTF">2016-07-10T19:44:59Z</dcterms:modified>
</cp:coreProperties>
</file>